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495" r:id="rId2"/>
    <p:sldId id="489" r:id="rId3"/>
    <p:sldId id="513" r:id="rId4"/>
    <p:sldId id="514" r:id="rId5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7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25D7071-D1ED-3BAE-47EC-94492BA59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1466" y="917489"/>
            <a:ext cx="3784655" cy="5023016"/>
          </a:xfrm>
          <a:prstGeom prst="rect">
            <a:avLst/>
          </a:prstGeom>
        </p:spPr>
      </p:pic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3986D8AC-874A-F923-C14D-DF66AED07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018" y="643467"/>
            <a:ext cx="416437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83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CDE5CDC7-CB38-5CDC-018E-448B02F5470F}"/>
              </a:ext>
            </a:extLst>
          </p:cNvPr>
          <p:cNvSpPr txBox="1"/>
          <p:nvPr/>
        </p:nvSpPr>
        <p:spPr>
          <a:xfrm>
            <a:off x="433921" y="208721"/>
            <a:ext cx="3447916" cy="33206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defTabSz="9144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100" b="1" i="0" dirty="0">
                <a:effectLst/>
              </a:rPr>
              <a:t>序曲简历</a:t>
            </a:r>
          </a:p>
          <a:p>
            <a:pPr indent="-228600" defTabSz="9144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100" b="0" i="0" dirty="0">
                <a:effectLst/>
              </a:rPr>
              <a:t>分两部分的舞蹈速写本</a:t>
            </a:r>
            <a:br>
              <a:rPr lang="zh-CN" altLang="en-US" sz="1100" b="0" i="0" dirty="0">
                <a:effectLst/>
              </a:rPr>
            </a:br>
            <a:br>
              <a:rPr lang="zh-CN" altLang="en-US" sz="1100" b="0" i="0" dirty="0">
                <a:effectLst/>
              </a:rPr>
            </a:br>
            <a:r>
              <a:rPr lang="zh-CN" altLang="en-US" sz="1100" b="0" i="0" dirty="0">
                <a:effectLst/>
              </a:rPr>
              <a:t>不要试图理解芭蕾舞。它没有故事（我可以告诉你）</a:t>
            </a:r>
            <a:r>
              <a:rPr lang="en-US" altLang="zh-CN" sz="1100" b="0" i="0" dirty="0">
                <a:effectLst/>
              </a:rPr>
              <a:t>——</a:t>
            </a:r>
            <a:r>
              <a:rPr lang="zh-CN" altLang="en-US" sz="1100" b="0" i="0" dirty="0">
                <a:effectLst/>
              </a:rPr>
              <a:t>除了你在听音乐和同时观看这些运动情况时可能感受到的内在动作。肯定会有很多非常不同的故事</a:t>
            </a:r>
            <a:r>
              <a:rPr lang="en-US" altLang="zh-CN" sz="1100" b="0" i="0" dirty="0">
                <a:effectLst/>
              </a:rPr>
              <a:t>......</a:t>
            </a:r>
            <a:br>
              <a:rPr lang="en-US" altLang="zh-CN" sz="1100" b="0" i="0" dirty="0">
                <a:effectLst/>
              </a:rPr>
            </a:br>
            <a:r>
              <a:rPr lang="zh-CN" altLang="en-US" sz="1100" b="0" i="0" dirty="0">
                <a:effectLst/>
              </a:rPr>
              <a:t>我被</a:t>
            </a:r>
            <a:r>
              <a:rPr lang="en-US" altLang="zh-CN" sz="1100" b="0" i="0" dirty="0">
                <a:effectLst/>
              </a:rPr>
              <a:t>Lera Auerbach</a:t>
            </a:r>
            <a:r>
              <a:rPr lang="zh-CN" altLang="en-US" sz="1100" b="0" i="0" dirty="0">
                <a:effectLst/>
              </a:rPr>
              <a:t>的音乐打动了，想也没想就选择了在这首音乐中“听过”的舞者。芭蕾舞的人物从他们自己的个性中脱颖而出。他们现在为我开始了自己的生活。但是，就像现实生活中的人一样，他们最终仍然是神秘莫测的。我可以看到他们在做什么（我自己编造的！），但我并不总是理解他们的动机。不知道他们真正在想什么，不明白他们为什么做（或不做）某事。有时我觉得我认得人</a:t>
            </a:r>
            <a:r>
              <a:rPr lang="en-US" altLang="zh-CN" sz="1100" b="0" i="0" dirty="0">
                <a:effectLst/>
              </a:rPr>
              <a:t>——</a:t>
            </a:r>
            <a:r>
              <a:rPr lang="zh-CN" altLang="en-US" sz="1100" b="0" i="0" dirty="0">
                <a:effectLst/>
              </a:rPr>
              <a:t>有时他们看起来完全不同。我认识她</a:t>
            </a:r>
            <a:r>
              <a:rPr lang="en-US" altLang="zh-CN" sz="1100" b="0" i="0" dirty="0">
                <a:effectLst/>
              </a:rPr>
              <a:t>——</a:t>
            </a:r>
            <a:r>
              <a:rPr lang="zh-CN" altLang="en-US" sz="1100" b="0" i="0" dirty="0">
                <a:effectLst/>
              </a:rPr>
              <a:t>我也不认识她。他们的关系似乎不明朗，而且经常变化。他们是不可预测的</a:t>
            </a:r>
            <a:r>
              <a:rPr lang="en-US" altLang="zh-CN" sz="1100" b="0" i="0" dirty="0">
                <a:effectLst/>
              </a:rPr>
              <a:t>——</a:t>
            </a:r>
            <a:r>
              <a:rPr lang="zh-CN" altLang="en-US" sz="1100" b="0" i="0" dirty="0">
                <a:effectLst/>
              </a:rPr>
              <a:t>就像真人一样。</a:t>
            </a:r>
            <a:br>
              <a:rPr lang="zh-CN" altLang="en-US" sz="1100" b="0" i="0" dirty="0">
                <a:effectLst/>
              </a:rPr>
            </a:br>
            <a:br>
              <a:rPr lang="zh-CN" altLang="en-US" sz="1100" b="0" i="0" dirty="0">
                <a:effectLst/>
              </a:rPr>
            </a:br>
            <a:r>
              <a:rPr lang="en-US" altLang="zh-CN" sz="1100" b="0" i="0" dirty="0">
                <a:effectLst/>
              </a:rPr>
              <a:t>2003 </a:t>
            </a:r>
            <a:r>
              <a:rPr lang="zh-CN" altLang="en-US" sz="1100" b="0" i="0" dirty="0">
                <a:effectLst/>
              </a:rPr>
              <a:t>年 </a:t>
            </a:r>
            <a:r>
              <a:rPr lang="en-US" altLang="zh-CN" sz="1100" b="0" i="0" dirty="0">
                <a:effectLst/>
              </a:rPr>
              <a:t>4 </a:t>
            </a:r>
            <a:r>
              <a:rPr lang="zh-CN" altLang="en-US" sz="1100" b="0" i="0" dirty="0">
                <a:effectLst/>
              </a:rPr>
              <a:t>月 </a:t>
            </a:r>
            <a:r>
              <a:rPr lang="en-US" altLang="zh-CN" sz="1100" b="0" i="0" dirty="0">
                <a:effectLst/>
              </a:rPr>
              <a:t>3 </a:t>
            </a:r>
            <a:r>
              <a:rPr lang="zh-CN" altLang="en-US" sz="1100" b="0" i="0" dirty="0">
                <a:effectLst/>
              </a:rPr>
              <a:t>日</a:t>
            </a:r>
            <a:br>
              <a:rPr lang="zh-CN" altLang="en-US" sz="1100" b="0" i="0" dirty="0">
                <a:effectLst/>
              </a:rPr>
            </a:br>
            <a:r>
              <a:rPr lang="en-US" altLang="zh-CN" sz="1100" b="0" i="0" dirty="0">
                <a:effectLst/>
              </a:rPr>
              <a:t>《</a:t>
            </a:r>
            <a:r>
              <a:rPr lang="en-US" altLang="zh-CN" sz="1100" b="0" i="0" dirty="0" err="1">
                <a:effectLst/>
              </a:rPr>
              <a:t>Préludes</a:t>
            </a:r>
            <a:r>
              <a:rPr lang="en-US" altLang="zh-CN" sz="1100" b="0" i="0" dirty="0">
                <a:effectLst/>
              </a:rPr>
              <a:t> CV》</a:t>
            </a:r>
            <a:r>
              <a:rPr lang="zh-CN" altLang="en-US" sz="1100" b="0" i="0" dirty="0">
                <a:effectLst/>
              </a:rPr>
              <a:t>创作初期的笔记</a:t>
            </a:r>
            <a:br>
              <a:rPr lang="zh-CN" altLang="en-US" sz="1100" b="0" i="0" dirty="0">
                <a:effectLst/>
              </a:rPr>
            </a:br>
            <a:br>
              <a:rPr lang="zh-CN" altLang="en-US" sz="1100" b="0" i="0" dirty="0">
                <a:effectLst/>
              </a:rPr>
            </a:br>
            <a:r>
              <a:rPr lang="zh-CN" altLang="en-US" sz="1100" b="0" i="0" dirty="0">
                <a:effectLst/>
              </a:rPr>
              <a:t>有时我把芭蕾舞看成一本速写本</a:t>
            </a:r>
            <a:r>
              <a:rPr lang="en-US" altLang="zh-CN" sz="1100" b="0" i="0" dirty="0">
                <a:effectLst/>
              </a:rPr>
              <a:t>……</a:t>
            </a:r>
            <a:r>
              <a:rPr lang="zh-CN" altLang="en-US" sz="1100" b="0" i="0" dirty="0">
                <a:effectLst/>
              </a:rPr>
              <a:t>我非常个人化的情感速写本。舞蹈图片，个人未完成的人类情境片段（显然）彼此无关 </a:t>
            </a:r>
            <a:r>
              <a:rPr lang="en-US" altLang="zh-CN" sz="1100" b="0" i="0" dirty="0">
                <a:effectLst/>
              </a:rPr>
              <a:t>- </a:t>
            </a:r>
            <a:r>
              <a:rPr lang="zh-CN" altLang="en-US" sz="1100" b="0" i="0" dirty="0">
                <a:effectLst/>
              </a:rPr>
              <a:t>在空间上受舞台空间限制，在时间上受音乐持续时间限制（就像纸尺寸的草图）。它们看似杂乱无章，但就像在画板上一样，艺术家的本能将它们勾画在了纸上，不自觉地赋予了不同的主题以神秘的逻辑。此外，典型的速写本，在我的芭蕾舞剧中，同一动作、舞蹈或情境有多种变化</a:t>
            </a:r>
            <a:r>
              <a:rPr lang="en-US" altLang="zh-CN" sz="1100" b="0" i="0" dirty="0">
                <a:effectLst/>
              </a:rPr>
              <a:t>……</a:t>
            </a:r>
            <a:r>
              <a:rPr lang="zh-CN" altLang="en-US" sz="1100" b="0" i="0" dirty="0">
                <a:effectLst/>
              </a:rPr>
              <a:t>就好像观察者（绘图员、编舞者）也在试图以不同的方式捕捉“相同”的各个方面</a:t>
            </a:r>
            <a:r>
              <a:rPr lang="en-US" altLang="zh-CN" sz="1100" b="0" i="0" dirty="0">
                <a:effectLst/>
              </a:rPr>
              <a:t>...</a:t>
            </a:r>
            <a:br>
              <a:rPr lang="en-US" altLang="zh-CN" sz="1100" b="0" i="0" dirty="0">
                <a:effectLst/>
              </a:rPr>
            </a:br>
            <a:br>
              <a:rPr lang="en-US" altLang="zh-CN" sz="1100" b="0" i="0" dirty="0">
                <a:effectLst/>
              </a:rPr>
            </a:br>
            <a:r>
              <a:rPr lang="en-US" altLang="zh-CN" sz="1100" b="0" i="0" dirty="0">
                <a:effectLst/>
              </a:rPr>
              <a:t>2003 </a:t>
            </a:r>
            <a:r>
              <a:rPr lang="zh-CN" altLang="en-US" sz="1100" b="0" i="0" dirty="0">
                <a:effectLst/>
              </a:rPr>
              <a:t>年 </a:t>
            </a:r>
            <a:r>
              <a:rPr lang="en-US" altLang="zh-CN" sz="1100" b="0" i="0" dirty="0">
                <a:effectLst/>
              </a:rPr>
              <a:t>6 </a:t>
            </a:r>
            <a:r>
              <a:rPr lang="zh-CN" altLang="en-US" sz="1100" b="0" i="0" dirty="0">
                <a:effectLst/>
              </a:rPr>
              <a:t>月 </a:t>
            </a:r>
            <a:r>
              <a:rPr lang="en-US" altLang="zh-CN" sz="1100" b="0" i="0" dirty="0">
                <a:effectLst/>
              </a:rPr>
              <a:t>9 </a:t>
            </a:r>
            <a:r>
              <a:rPr lang="zh-CN" altLang="en-US" sz="1100" b="0" i="0" dirty="0">
                <a:effectLst/>
              </a:rPr>
              <a:t>日</a:t>
            </a:r>
            <a:br>
              <a:rPr lang="zh-CN" altLang="en-US" sz="1100" b="0" i="0" dirty="0">
                <a:effectLst/>
              </a:rPr>
            </a:br>
            <a:br>
              <a:rPr lang="zh-CN" altLang="en-US" sz="1100" b="0" i="0" dirty="0">
                <a:effectLst/>
              </a:rPr>
            </a:br>
            <a:r>
              <a:rPr lang="zh-CN" altLang="en-US" sz="1100" b="0" i="0" dirty="0">
                <a:effectLst/>
              </a:rPr>
              <a:t>“</a:t>
            </a:r>
            <a:r>
              <a:rPr lang="en-US" altLang="zh-CN" sz="1100" b="0" i="0" dirty="0" err="1">
                <a:effectLst/>
              </a:rPr>
              <a:t>Préludes</a:t>
            </a:r>
            <a:r>
              <a:rPr lang="en-US" altLang="zh-CN" sz="1100" b="0" i="0" dirty="0">
                <a:effectLst/>
              </a:rPr>
              <a:t> CV” John Neumeier </a:t>
            </a:r>
            <a:r>
              <a:rPr lang="zh-CN" altLang="en-US" sz="1100" b="0" i="0" dirty="0">
                <a:effectLst/>
              </a:rPr>
              <a:t>创作最后几天的笔记</a:t>
            </a:r>
            <a:endParaRPr lang="en-US" altLang="zh-CN" sz="1100" b="0" i="0" dirty="0">
              <a:effectLst/>
            </a:endParaRPr>
          </a:p>
          <a:p>
            <a:pPr indent="-228600" defTabSz="9144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1100" dirty="0"/>
          </a:p>
          <a:p>
            <a:pPr indent="-228600" defTabSz="9144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0" i="0" dirty="0" err="1">
                <a:effectLst/>
              </a:rPr>
              <a:t>Musik</a:t>
            </a:r>
            <a:r>
              <a:rPr lang="en-US" sz="1100" b="0" i="0" dirty="0">
                <a:effectLst/>
              </a:rPr>
              <a:t>: Lera Auerbach – 24 </a:t>
            </a:r>
            <a:r>
              <a:rPr lang="en-US" sz="1100" b="0" i="0" dirty="0" err="1">
                <a:effectLst/>
              </a:rPr>
              <a:t>Préludes</a:t>
            </a:r>
            <a:r>
              <a:rPr lang="en-US" sz="1100" b="0" i="0" dirty="0">
                <a:effectLst/>
              </a:rPr>
              <a:t> für Violoncello und Klavier und 24 </a:t>
            </a:r>
            <a:r>
              <a:rPr lang="en-US" sz="1100" b="0" i="0" dirty="0" err="1">
                <a:effectLst/>
              </a:rPr>
              <a:t>Préludes</a:t>
            </a:r>
            <a:r>
              <a:rPr lang="en-US" sz="1100" b="0" i="0" dirty="0">
                <a:effectLst/>
              </a:rPr>
              <a:t> für Violine und Klavier</a:t>
            </a:r>
            <a:br>
              <a:rPr lang="en-US" sz="1100" dirty="0"/>
            </a:br>
            <a:r>
              <a:rPr lang="en-US" sz="1100" b="0" i="0" dirty="0">
                <a:effectLst/>
              </a:rPr>
              <a:t>Choreography, </a:t>
            </a:r>
            <a:r>
              <a:rPr lang="en-US" sz="1100" b="0" i="0" dirty="0" err="1">
                <a:effectLst/>
              </a:rPr>
              <a:t>Bühnenbild</a:t>
            </a:r>
            <a:r>
              <a:rPr lang="en-US" sz="1100" b="0" i="0" dirty="0">
                <a:effectLst/>
              </a:rPr>
              <a:t> und </a:t>
            </a:r>
            <a:r>
              <a:rPr lang="en-US" sz="1100" b="0" i="0" dirty="0" err="1">
                <a:effectLst/>
              </a:rPr>
              <a:t>Kostüme</a:t>
            </a:r>
            <a:r>
              <a:rPr lang="en-US" sz="1100" b="0" i="0" dirty="0">
                <a:effectLst/>
              </a:rPr>
              <a:t>: John Neumeier</a:t>
            </a:r>
            <a:endParaRPr lang="en-US" altLang="zh-CN" sz="1100" b="0" i="0" dirty="0">
              <a:effectLst/>
            </a:endParaRPr>
          </a:p>
        </p:txBody>
      </p:sp>
      <p:pic>
        <p:nvPicPr>
          <p:cNvPr id="6" name="Grafik 5" descr="Ein Bild, das Text, drinnen, Elektronik, Computer enthält.&#10;&#10;Automatisch generierte Beschreibung">
            <a:extLst>
              <a:ext uri="{FF2B5EF4-FFF2-40B4-BE49-F238E27FC236}">
                <a16:creationId xmlns:a16="http://schemas.microsoft.com/office/drawing/2014/main" id="{7C308D31-4ADB-78E5-7639-4EDF569B7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38" r="21862" b="-1"/>
          <a:stretch/>
        </p:blipFill>
        <p:spPr>
          <a:xfrm>
            <a:off x="4315757" y="10"/>
            <a:ext cx="558900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54797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Person, stehend, Gruppe, Personen enthält.&#10;&#10;Automatisch generierte Beschreibung">
            <a:extLst>
              <a:ext uri="{FF2B5EF4-FFF2-40B4-BE49-F238E27FC236}">
                <a16:creationId xmlns:a16="http://schemas.microsoft.com/office/drawing/2014/main" id="{E0E7CEBD-4A57-509B-D6F9-99067873F7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Grafik 8" descr="Ein Bild, das Person, draußen, Sport, stehend enthält.&#10;&#10;Automatisch generierte Beschreibung">
            <a:extLst>
              <a:ext uri="{FF2B5EF4-FFF2-40B4-BE49-F238E27FC236}">
                <a16:creationId xmlns:a16="http://schemas.microsoft.com/office/drawing/2014/main" id="{92012897-308A-B3C5-3315-BA347FE467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0" r="-3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 descr="Ein Bild, das Platz, stehend, dunkel enthält.&#10;&#10;Automatisch generierte Beschreibung">
            <a:extLst>
              <a:ext uri="{FF2B5EF4-FFF2-40B4-BE49-F238E27FC236}">
                <a16:creationId xmlns:a16="http://schemas.microsoft.com/office/drawing/2014/main" id="{DF6685EA-8F00-A1D9-8A3A-CA51BCCF98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0" r="-4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Person, Sport enthält.&#10;&#10;Automatisch generierte Beschreibung">
            <a:extLst>
              <a:ext uri="{FF2B5EF4-FFF2-40B4-BE49-F238E27FC236}">
                <a16:creationId xmlns:a16="http://schemas.microsoft.com/office/drawing/2014/main" id="{417BC824-3345-78D3-A200-B68C560EA8C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05" r="2" b="3542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98089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Boden, Sport enthält.&#10;&#10;Automatisch generierte Beschreibung">
            <a:extLst>
              <a:ext uri="{FF2B5EF4-FFF2-40B4-BE49-F238E27FC236}">
                <a16:creationId xmlns:a16="http://schemas.microsoft.com/office/drawing/2014/main" id="{8E3E68D0-9637-C511-A10A-8AD4302F64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2ACD0C3-6CD2-C4B7-4EA5-4204EAA47B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0" r="-3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draußen, Nacht enthält.&#10;&#10;Automatisch generierte Beschreibung">
            <a:extLst>
              <a:ext uri="{FF2B5EF4-FFF2-40B4-BE49-F238E27FC236}">
                <a16:creationId xmlns:a16="http://schemas.microsoft.com/office/drawing/2014/main" id="{F24CBDCA-E4C5-9E64-9955-DB10B363E8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5" r="2402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Grafik 8" descr="Ein Bild, das Boden, Sport enthält.&#10;&#10;Automatisch generierte Beschreibung">
            <a:extLst>
              <a:ext uri="{FF2B5EF4-FFF2-40B4-BE49-F238E27FC236}">
                <a16:creationId xmlns:a16="http://schemas.microsoft.com/office/drawing/2014/main" id="{515166D0-12FD-EED9-1CD8-537853813AB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73" r="2" b="3373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0081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425</Words>
  <Application>Microsoft Macintosh PowerPoint</Application>
  <PresentationFormat>A4 Paper (210x297 mm)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2023-11-10T14:28:40Z</dcterms:modified>
</cp:coreProperties>
</file>

<file path=docProps/thumbnail.jpeg>
</file>